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26"/>
  </p:notesMasterIdLst>
  <p:handoutMasterIdLst>
    <p:handoutMasterId r:id="rId27"/>
  </p:handoutMasterIdLst>
  <p:sldIdLst>
    <p:sldId id="261" r:id="rId2"/>
    <p:sldId id="256" r:id="rId3"/>
    <p:sldId id="264" r:id="rId4"/>
    <p:sldId id="285" r:id="rId5"/>
    <p:sldId id="297" r:id="rId6"/>
    <p:sldId id="271" r:id="rId7"/>
    <p:sldId id="296" r:id="rId8"/>
    <p:sldId id="292" r:id="rId9"/>
    <p:sldId id="293" r:id="rId10"/>
    <p:sldId id="294" r:id="rId11"/>
    <p:sldId id="259" r:id="rId12"/>
    <p:sldId id="283" r:id="rId13"/>
    <p:sldId id="289" r:id="rId14"/>
    <p:sldId id="286" r:id="rId15"/>
    <p:sldId id="284" r:id="rId16"/>
    <p:sldId id="288" r:id="rId17"/>
    <p:sldId id="287" r:id="rId18"/>
    <p:sldId id="260" r:id="rId19"/>
    <p:sldId id="278" r:id="rId20"/>
    <p:sldId id="270" r:id="rId21"/>
    <p:sldId id="298" r:id="rId22"/>
    <p:sldId id="299" r:id="rId23"/>
    <p:sldId id="300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BEBA00"/>
    <a:srgbClr val="D9DD89"/>
    <a:srgbClr val="FFFFAF"/>
    <a:srgbClr val="4D4D4D"/>
    <a:srgbClr val="663300"/>
    <a:srgbClr val="63A0D7"/>
    <a:srgbClr val="003300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86" autoAdjust="0"/>
    <p:restoredTop sz="94660"/>
  </p:normalViewPr>
  <p:slideViewPr>
    <p:cSldViewPr>
      <p:cViewPr varScale="1">
        <p:scale>
          <a:sx n="99" d="100"/>
          <a:sy n="99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3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271A315-0CC5-FD41-B72A-9CE2DAE39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14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F8BF2AB-6C29-FF43-A75E-0C07DC768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2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F2AB-6C29-FF43-A75E-0C07DC768F9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7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0FE9-E0D5-5E41-8EF2-3AA2845A3C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8770F-86F7-A34C-9D59-1987F62C42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9EC3-7E17-0B4B-8366-0ABD4A2F27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199" y="1600201"/>
            <a:ext cx="4038601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1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1EAB-FE8C-2D4F-B881-E2AF9B938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 lIns="91436" tIns="45717" rIns="91436" bIns="45717"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71A61-2234-714B-87FF-6BD537B812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658F1-9A08-764C-9CD1-C89FD5DD88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AE694-017C-D04C-B377-90ACD2D1E8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15D0D-6949-C440-BB12-49A6FF9A90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5FC01-A260-3545-BB85-C0E5E0909F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41D47-AB06-ED45-A1F2-8BDDFF4B8B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B0CD1-2986-EB4C-BF29-AC702233F9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2CC69-5995-D54A-A154-13F81615EA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3C7DCC-F3BB-CA4E-9C39-A1717BE4F2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cfnlpcolortransp big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19800"/>
            <a:ext cx="714755" cy="6727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Jim Kooler, </a:t>
            </a:r>
            <a:r>
              <a:rPr lang="en-US" dirty="0" err="1" smtClean="0"/>
              <a:t>Dr.P.H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Kellie Goodwin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California Friday Night Live Partnership</a:t>
            </a:r>
            <a:endParaRPr lang="en-US" dirty="0"/>
          </a:p>
        </p:txBody>
      </p:sp>
      <p:pic>
        <p:nvPicPr>
          <p:cNvPr id="2" name="Picture 1" descr="cfnlpcolortransp b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38600"/>
            <a:ext cx="2314955" cy="217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1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Skill-Building Activities </a:t>
            </a:r>
            <a:br>
              <a:rPr lang="en-US" dirty="0" smtClean="0"/>
            </a:br>
            <a:r>
              <a:rPr lang="en-US" dirty="0" smtClean="0"/>
              <a:t>Attractive </a:t>
            </a:r>
            <a:r>
              <a:rPr lang="en-US" dirty="0"/>
              <a:t>to </a:t>
            </a:r>
            <a:r>
              <a:rPr lang="en-US" dirty="0" smtClean="0"/>
              <a:t>Youth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rcRect l="16400" r="16400"/>
          <a:stretch>
            <a:fillRect/>
          </a:stretch>
        </p:blipFill>
        <p:spPr>
          <a:xfrm>
            <a:off x="2743200" y="1752600"/>
            <a:ext cx="40386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675467"/>
            <a:ext cx="8077200" cy="345069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200" b="1" dirty="0" smtClean="0">
                <a:cs typeface="+mn-cs"/>
              </a:rPr>
              <a:t>Frequency grew out of grant deliverables</a:t>
            </a:r>
          </a:p>
          <a:p>
            <a:pPr lvl="1">
              <a:defRPr/>
            </a:pPr>
            <a:r>
              <a:rPr lang="en-US" sz="3200" dirty="0" smtClean="0"/>
              <a:t>Strategic Prevention Framework</a:t>
            </a:r>
          </a:p>
          <a:p>
            <a:pPr lvl="1">
              <a:defRPr/>
            </a:pPr>
            <a:r>
              <a:rPr lang="en-US" sz="3200" dirty="0" smtClean="0"/>
              <a:t>State Incentive Grant</a:t>
            </a:r>
          </a:p>
          <a:p>
            <a:pPr lvl="1">
              <a:defRPr/>
            </a:pPr>
            <a:r>
              <a:rPr lang="en-US" sz="3200" dirty="0" smtClean="0"/>
              <a:t>Drug-Free Communities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Social Host Ordinance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Long history of working on policy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b="1" dirty="0" smtClean="0"/>
              <a:t>Youth partners in entire process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Flurry of Activity and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Perception of risk of consequences</a:t>
            </a:r>
          </a:p>
          <a:p>
            <a:r>
              <a:rPr lang="en-US" sz="3200" b="1" dirty="0" smtClean="0"/>
              <a:t>Social commitment to follow laws</a:t>
            </a:r>
          </a:p>
          <a:p>
            <a:r>
              <a:rPr lang="en-US" sz="3200" b="1" dirty="0" smtClean="0"/>
              <a:t>Examples:</a:t>
            </a:r>
          </a:p>
          <a:p>
            <a:pPr lvl="1"/>
            <a:r>
              <a:rPr lang="en-US" dirty="0" smtClean="0"/>
              <a:t>Safety belts</a:t>
            </a:r>
          </a:p>
          <a:p>
            <a:pPr lvl="1"/>
            <a:r>
              <a:rPr lang="en-US" dirty="0" smtClean="0"/>
              <a:t>Speed limits</a:t>
            </a:r>
          </a:p>
          <a:p>
            <a:pPr lvl="1"/>
            <a:r>
              <a:rPr lang="en-US" dirty="0" smtClean="0"/>
              <a:t>Smoking areas</a:t>
            </a:r>
          </a:p>
          <a:p>
            <a:pPr lvl="1"/>
            <a:r>
              <a:rPr lang="en-US" dirty="0" smtClean="0"/>
              <a:t>Throwing trash from cars</a:t>
            </a:r>
          </a:p>
          <a:p>
            <a:pPr lvl="1"/>
            <a:r>
              <a:rPr lang="en-US" dirty="0" smtClean="0"/>
              <a:t>Cell phones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Influencing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t area 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524283" cy="46132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Mixed messages?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n-mixed-mess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409291" cy="42761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Really mixed message!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-d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943600" cy="43502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 to the right group?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39349"/>
            <a:ext cx="4038600" cy="41281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Does intended audience </a:t>
            </a:r>
            <a:br>
              <a:rPr lang="en-US" dirty="0" smtClean="0"/>
            </a:br>
            <a:r>
              <a:rPr lang="en-US" dirty="0" smtClean="0"/>
              <a:t>get the message?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8100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sz="4100" b="1" dirty="0" smtClean="0"/>
              <a:t>Will to enforce, prosecute, and SUPPORT!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4100" b="1" dirty="0" smtClean="0"/>
              <a:t>Continuous education on policy</a:t>
            </a:r>
          </a:p>
          <a:p>
            <a:pPr lvl="1">
              <a:defRPr/>
            </a:pPr>
            <a:r>
              <a:rPr lang="en-US" sz="4400" dirty="0" smtClean="0"/>
              <a:t>Town Hall Meetings</a:t>
            </a:r>
          </a:p>
          <a:p>
            <a:pPr lvl="1">
              <a:defRPr/>
            </a:pPr>
            <a:r>
              <a:rPr lang="en-US" sz="4400" dirty="0" smtClean="0"/>
              <a:t>Count Me In: Video and campaign</a:t>
            </a:r>
          </a:p>
          <a:p>
            <a:pPr>
              <a:spcBef>
                <a:spcPts val="600"/>
              </a:spcBef>
              <a:defRPr/>
            </a:pPr>
            <a:r>
              <a:rPr lang="en-US" sz="4100" b="1" dirty="0" smtClean="0"/>
              <a:t>Complementary efforts</a:t>
            </a:r>
          </a:p>
          <a:p>
            <a:pPr lvl="1">
              <a:defRPr/>
            </a:pPr>
            <a:r>
              <a:rPr lang="en-US" sz="4400" dirty="0" smtClean="0"/>
              <a:t>TRACE: Target Responsibility for Alcohol-Connected Emergencies</a:t>
            </a:r>
          </a:p>
          <a:p>
            <a:pPr lvl="1">
              <a:defRPr/>
            </a:pPr>
            <a:r>
              <a:rPr lang="en-US" sz="4400" dirty="0" smtClean="0"/>
              <a:t>EFM: Every Fifteen Minutes</a:t>
            </a:r>
          </a:p>
          <a:p>
            <a:pPr lvl="1">
              <a:defRPr/>
            </a:pPr>
            <a:r>
              <a:rPr lang="en-US" sz="4400" dirty="0" smtClean="0"/>
              <a:t>Lee Law: Store makeovers</a:t>
            </a:r>
          </a:p>
          <a:p>
            <a:pPr lvl="1">
              <a:defRPr/>
            </a:pPr>
            <a:r>
              <a:rPr lang="en-US" sz="4400" dirty="0" smtClean="0"/>
              <a:t>Sober Grad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Social host ordinance alone </a:t>
            </a:r>
            <a:br>
              <a:rPr lang="en-US" dirty="0" smtClean="0"/>
            </a:br>
            <a:r>
              <a:rPr lang="en-US" dirty="0" smtClean="0"/>
              <a:t>not enough.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228600" y="1828800"/>
            <a:ext cx="7791332" cy="4038600"/>
            <a:chOff x="371" y="456"/>
            <a:chExt cx="5034" cy="3408"/>
          </a:xfrm>
        </p:grpSpPr>
        <p:pic>
          <p:nvPicPr>
            <p:cNvPr id="16386" name="Picture 3" descr="image00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5"/>
            <a:stretch/>
          </p:blipFill>
          <p:spPr bwMode="auto">
            <a:xfrm>
              <a:off x="720" y="456"/>
              <a:ext cx="4685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4"/>
            <p:cNvSpPr>
              <a:spLocks noChangeArrowheads="1"/>
            </p:cNvSpPr>
            <p:nvPr/>
          </p:nvSpPr>
          <p:spPr bwMode="auto">
            <a:xfrm>
              <a:off x="371" y="2022"/>
              <a:ext cx="92" cy="18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Time to listen </a:t>
            </a:r>
            <a:br>
              <a:rPr lang="en-US" dirty="0" smtClean="0"/>
            </a:br>
            <a:r>
              <a:rPr lang="en-US" dirty="0" smtClean="0"/>
              <a:t>to our young people.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6972" y="3518682"/>
            <a:ext cx="755928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C Namebadge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23" b="65663"/>
          <a:stretch>
            <a:fillRect/>
          </a:stretch>
        </p:blipFill>
        <p:spPr bwMode="auto">
          <a:xfrm>
            <a:off x="2760887" y="4722676"/>
            <a:ext cx="3258913" cy="167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946390"/>
              </p:ext>
            </p:extLst>
          </p:nvPr>
        </p:nvGraphicFramePr>
        <p:xfrm>
          <a:off x="1447800" y="2819400"/>
          <a:ext cx="648788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5" imgW="1892300" imgH="266700" progId="Word.Document.12">
                  <p:embed/>
                </p:oleObj>
              </mc:Choice>
              <mc:Fallback>
                <p:oleObj name="Document" r:id="rId5" imgW="1892300" imgH="26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2819400"/>
                        <a:ext cx="6487886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fnlpcolortransp big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600"/>
            <a:ext cx="2314955" cy="217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ScreenShot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702176" cy="433477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Willing to take the risk?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Can we make the </a:t>
            </a:r>
            <a:br>
              <a:rPr lang="en-US" dirty="0" smtClean="0"/>
            </a:br>
            <a:r>
              <a:rPr lang="en-US" dirty="0" smtClean="0"/>
              <a:t>environment safer?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Can we make the </a:t>
            </a:r>
            <a:br>
              <a:rPr lang="en-US" dirty="0" smtClean="0"/>
            </a:br>
            <a:r>
              <a:rPr lang="en-US" dirty="0" smtClean="0"/>
              <a:t>environment safer?</a:t>
            </a:r>
            <a:endParaRPr lang="en-US" dirty="0"/>
          </a:p>
        </p:txBody>
      </p:sp>
      <p:pic>
        <p:nvPicPr>
          <p:cNvPr id="7" name="Picture 6" descr="helment%20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97"/>
          <a:stretch>
            <a:fillRect/>
          </a:stretch>
        </p:blipFill>
        <p:spPr bwMode="auto">
          <a:xfrm>
            <a:off x="304800" y="1295400"/>
            <a:ext cx="853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5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Can we make the </a:t>
            </a:r>
            <a:br>
              <a:rPr lang="en-US" dirty="0" smtClean="0"/>
            </a:br>
            <a:r>
              <a:rPr lang="en-US" dirty="0" smtClean="0"/>
              <a:t>environment safer?</a:t>
            </a:r>
            <a:endParaRPr lang="en-US" dirty="0"/>
          </a:p>
        </p:txBody>
      </p:sp>
      <p:pic>
        <p:nvPicPr>
          <p:cNvPr id="7" name="Picture 6" descr="helment%20m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b="52098"/>
          <a:stretch/>
        </p:blipFill>
        <p:spPr bwMode="auto">
          <a:xfrm>
            <a:off x="304800" y="1270534"/>
            <a:ext cx="8534400" cy="25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elment%20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3"/>
          <a:stretch>
            <a:fillRect/>
          </a:stretch>
        </p:blipFill>
        <p:spPr bwMode="auto">
          <a:xfrm>
            <a:off x="304800" y="3815615"/>
            <a:ext cx="85344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9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780108"/>
          </a:xfrm>
        </p:spPr>
        <p:txBody>
          <a:bodyPr/>
          <a:lstStyle/>
          <a:p>
            <a:r>
              <a:rPr lang="en-US" dirty="0" smtClean="0"/>
              <a:t>jimk@tcoe.org</a:t>
            </a:r>
            <a:br>
              <a:rPr lang="en-US" dirty="0" smtClean="0"/>
            </a:br>
            <a:r>
              <a:rPr lang="en-US" dirty="0" smtClean="0"/>
              <a:t>kellieg@tcoe.org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73200"/>
          </a:xfrm>
        </p:spPr>
        <p:txBody>
          <a:bodyPr/>
          <a:lstStyle/>
          <a:p>
            <a:r>
              <a:rPr lang="en-US" dirty="0" smtClean="0"/>
              <a:t>559 733-6496</a:t>
            </a:r>
          </a:p>
          <a:p>
            <a:r>
              <a:rPr lang="en-US" dirty="0" smtClean="0"/>
              <a:t>www.fridaynightlive.org</a:t>
            </a:r>
            <a:endParaRPr lang="en-US" dirty="0"/>
          </a:p>
        </p:txBody>
      </p:sp>
      <p:pic>
        <p:nvPicPr>
          <p:cNvPr id="5" name="Picture 4" descr="cfnlpcolortransp b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33800"/>
            <a:ext cx="1857755" cy="17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 descr="4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8293100" cy="4057650"/>
          </a:xfrm>
          <a:noFill/>
        </p:spPr>
      </p:pic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531797" y="304800"/>
            <a:ext cx="8115300" cy="146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27" tIns="55564" rIns="111127" bIns="55564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 smtClean="0">
                <a:latin typeface="+mj-lt"/>
                <a:cs typeface="Arial" charset="0"/>
              </a:rPr>
              <a:t>There is a world of opportunities and challenges…</a:t>
            </a:r>
            <a:endParaRPr lang="en-US" sz="44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Youth have a unique expertise and perspective</a:t>
            </a:r>
          </a:p>
          <a:p>
            <a:r>
              <a:rPr lang="en-US" dirty="0" smtClean="0"/>
              <a:t>Increases program credibility</a:t>
            </a:r>
          </a:p>
          <a:p>
            <a:r>
              <a:rPr lang="en-US" dirty="0" smtClean="0"/>
              <a:t>Brings energy, enthusiasm, and honesty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481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chemeClr val="bg2">
                    <a:lumMod val="25000"/>
                  </a:schemeClr>
                </a:solidFill>
              </a:rPr>
              <a:t>Evolution:</a:t>
            </a:r>
            <a:br>
              <a:rPr lang="en-US" sz="49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4900" b="1" dirty="0" smtClean="0">
                <a:solidFill>
                  <a:schemeClr val="bg2">
                    <a:lumMod val="25000"/>
                  </a:schemeClr>
                </a:solidFill>
              </a:rPr>
              <a:t> Continuous Improvement</a:t>
            </a:r>
            <a:br>
              <a:rPr lang="en-US" sz="49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Youth Engagement as Part of the Process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Commitments to Youth:</a:t>
            </a:r>
            <a:br>
              <a:rPr lang="en-US" dirty="0" smtClean="0"/>
            </a:br>
            <a:r>
              <a:rPr lang="en-US" dirty="0" smtClean="0">
                <a:solidFill>
                  <a:srgbClr val="06436B"/>
                </a:solidFill>
              </a:rPr>
              <a:t>FNL Standards of Practice</a:t>
            </a:r>
            <a:endParaRPr lang="en-US" dirty="0">
              <a:solidFill>
                <a:srgbClr val="06436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6417734" cy="9398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27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4590" y="457200"/>
            <a:ext cx="8229601" cy="1143000"/>
          </a:xfrm>
        </p:spPr>
        <p:txBody>
          <a:bodyPr>
            <a:noAutofit/>
          </a:bodyPr>
          <a:lstStyle/>
          <a:p>
            <a:r>
              <a:rPr lang="en-US" dirty="0"/>
              <a:t>Safe Environment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FNL Youth- Leslie and Brenda-Presen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61358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1" cy="10207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charset="0"/>
              </a:rPr>
              <a:t/>
            </a:r>
            <a:br>
              <a:rPr lang="en-US" sz="3600" dirty="0" smtClean="0">
                <a:latin typeface="Arial Black" charset="0"/>
              </a:rPr>
            </a:br>
            <a:r>
              <a:rPr lang="en-US" dirty="0" smtClean="0"/>
              <a:t>Opportunities </a:t>
            </a:r>
            <a:r>
              <a:rPr lang="en-US" dirty="0"/>
              <a:t>for </a:t>
            </a:r>
            <a:r>
              <a:rPr lang="en-US" dirty="0" smtClean="0"/>
              <a:t>Leadership </a:t>
            </a:r>
            <a:br>
              <a:rPr lang="en-US" dirty="0" smtClean="0"/>
            </a:br>
            <a:r>
              <a:rPr lang="en-US" dirty="0" smtClean="0"/>
              <a:t>and Advocacy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I:\Photovoice\Pictures Power Point\100_4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852" y="2057400"/>
            <a:ext cx="5173547" cy="4236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15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1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charset="0"/>
              </a:rPr>
              <a:t/>
            </a:r>
            <a:br>
              <a:rPr lang="en-US" sz="3600" dirty="0" smtClean="0">
                <a:latin typeface="Arial Black" charset="0"/>
              </a:rPr>
            </a:br>
            <a:r>
              <a:rPr lang="en-US" dirty="0" smtClean="0"/>
              <a:t>Connected </a:t>
            </a:r>
            <a:r>
              <a:rPr lang="en-US" dirty="0"/>
              <a:t>to </a:t>
            </a:r>
            <a:r>
              <a:rPr lang="en-US" dirty="0" smtClean="0"/>
              <a:t>School </a:t>
            </a:r>
            <a:r>
              <a:rPr lang="en-US" dirty="0"/>
              <a:t>&amp; </a:t>
            </a:r>
            <a:r>
              <a:rPr lang="en-US" dirty="0" smtClean="0"/>
              <a:t>Community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lipArt Placeholder 4" descr="image012.jpg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r="24556"/>
          <a:stretch>
            <a:fillRect/>
          </a:stretch>
        </p:blipFill>
        <p:spPr>
          <a:xfrm>
            <a:off x="2514600" y="1828800"/>
            <a:ext cx="40386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1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Caring Relationships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lipArt Placeholder 7" descr="DN.jpg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2514600" y="1600200"/>
            <a:ext cx="4038601" cy="4525963"/>
          </a:xfrm>
        </p:spPr>
      </p:pic>
    </p:spTree>
    <p:extLst>
      <p:ext uri="{BB962C8B-B14F-4D97-AF65-F5344CB8AC3E}">
        <p14:creationId xmlns:p14="http://schemas.microsoft.com/office/powerpoint/2010/main" val="37749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479</TotalTime>
  <Words>196</Words>
  <Application>Microsoft Office PowerPoint</Application>
  <PresentationFormat>On-screen Show (4:3)</PresentationFormat>
  <Paragraphs>57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Waveform</vt:lpstr>
      <vt:lpstr>Document</vt:lpstr>
      <vt:lpstr>Jim Kooler, Dr.P.H. Kellie Goodwin</vt:lpstr>
      <vt:lpstr>PowerPoint Presentation</vt:lpstr>
      <vt:lpstr>PowerPoint Presentation</vt:lpstr>
      <vt:lpstr> Evolution:  Continuous Improvement Youth Engagement as Part of the Process</vt:lpstr>
      <vt:lpstr>Commitments to Youth: FNL Standards of Practice</vt:lpstr>
      <vt:lpstr>Safe Environment </vt:lpstr>
      <vt:lpstr> Opportunities for Leadership  and Advocacy </vt:lpstr>
      <vt:lpstr> Connected to School &amp; Community </vt:lpstr>
      <vt:lpstr>Caring Relationships </vt:lpstr>
      <vt:lpstr>Skill-Building Activities  Attractive to Youth </vt:lpstr>
      <vt:lpstr>Social Host Ordinance </vt:lpstr>
      <vt:lpstr>Flurry of Activity and Policies</vt:lpstr>
      <vt:lpstr>Influencing Behavior</vt:lpstr>
      <vt:lpstr>Mixed messages?</vt:lpstr>
      <vt:lpstr>Really mixed message!</vt:lpstr>
      <vt:lpstr>Messages to the right group?</vt:lpstr>
      <vt:lpstr>Does intended audience  get the message?</vt:lpstr>
      <vt:lpstr>Social host ordinance alone  not enough.</vt:lpstr>
      <vt:lpstr>Time to listen  to our young people.</vt:lpstr>
      <vt:lpstr>Willing to take the risk?</vt:lpstr>
      <vt:lpstr>Can we make the  environment safer?</vt:lpstr>
      <vt:lpstr>Can we make the  environment safer?</vt:lpstr>
      <vt:lpstr>Can we make the  environment safer?</vt:lpstr>
      <vt:lpstr>jimk@tcoe.org kellieg@tcoe.org</vt:lpstr>
    </vt:vector>
  </TitlesOfParts>
  <Company>CFNLP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jimk</dc:creator>
  <cp:lastModifiedBy>VM</cp:lastModifiedBy>
  <cp:revision>40</cp:revision>
  <cp:lastPrinted>2014-05-14T17:44:01Z</cp:lastPrinted>
  <dcterms:created xsi:type="dcterms:W3CDTF">2006-08-29T04:52:44Z</dcterms:created>
  <dcterms:modified xsi:type="dcterms:W3CDTF">2014-05-20T17:55:27Z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TC011408301033</vt:lpwstr>
  </property>
</Properties>
</file>