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sldIdLst>
    <p:sldId id="544" r:id="rId2"/>
    <p:sldId id="52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F. Kinn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6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CDA3-F1AE-4C07-801D-54BBD449D0E8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D482-0798-487B-B6DF-8469B955E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41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2E2FF3B-83EC-4B26-A22D-F36BDE56ABAC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46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B00AE7E-AC7F-4B05-96AA-FA1C4CC7DACA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66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3AC8C1B-7CAB-44A6-9673-8EC7CB1F2C57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58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524BFD9-D0EA-414C-A798-1149A0041A05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80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F294F3A-494A-4E70-8503-D572A6B12D2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824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50A6A3F-732C-438E-8A34-C6466926279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317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ABEF2CF-74AD-44F6-A9F3-51765C2ABC0D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906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D555BDF-A82F-45B3-8159-22E18FC83E9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52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438FCBE-B25F-49A5-9FB4-408B2AFF8CA0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295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CCC9FD-62AD-41A6-8E94-B5167B41E6CB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597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D555BDF-A82F-45B3-8159-22E18FC83E9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52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CCC9FD-62AD-41A6-8E94-B5167B41E6CB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59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Despite laws in most states that restrict possession of alcohol by youth, alcohol is easy to get. This is data from the EUDL-CT study and is representative of how adolescents typically obtain alcohol. Primary source for all age grps is social; but retail increases with age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Other: don’t know, found it, was just there…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FROM EUDL_CT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Social sources are the main source of alcohol for drinkers under 20. It tends to decrease with age, as commercial sources tend to increase.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B975C-2E35-4CD2-9BEB-150A2FDD42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488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7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0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1E07-0C5E-4C6B-8C1D-473785D9CE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EDA7CC-E092-4B8D-ADDC-992B809D505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A50000-4385-4519-8399-27245A95FFC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dailymail.co.uk/home/search.html?s=y&amp;authornamef=Mail+Foreign+Servi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www.geocities.com/lucusw2000/images/group2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news.bbc.co.uk/olmedia/1825000/images/_1826896_crowd150b.jpg" TargetMode="External"/><Relationship Id="rId5" Type="http://schemas.openxmlformats.org/officeDocument/2006/relationships/image" Target="../media/image5.jpeg"/><Relationship Id="rId4" Type="http://schemas.openxmlformats.org/officeDocument/2006/relationships/image" Target="http://rds.yahoo.com/S=96062883/K=teen+party/v=2/l=IVS/*-http://t3cyber.com/old_ntc/child/youth_family/images/teen_party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1635" y="917174"/>
            <a:ext cx="71134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C000"/>
                </a:solidFill>
              </a:rPr>
              <a:t>Social Host Policy </a:t>
            </a:r>
            <a:r>
              <a:rPr lang="en-US" sz="3600" i="1" dirty="0" smtClean="0">
                <a:solidFill>
                  <a:srgbClr val="FFC000"/>
                </a:solidFill>
              </a:rPr>
              <a:t>From </a:t>
            </a:r>
            <a:r>
              <a:rPr lang="en-US" sz="3600" i="1" dirty="0">
                <a:solidFill>
                  <a:srgbClr val="FFC000"/>
                </a:solidFill>
              </a:rPr>
              <a:t>Theory to </a:t>
            </a:r>
            <a:r>
              <a:rPr lang="en-US" sz="3600" i="1" dirty="0" smtClean="0">
                <a:solidFill>
                  <a:srgbClr val="FFC000"/>
                </a:solidFill>
              </a:rPr>
              <a:t>Practice </a:t>
            </a:r>
            <a:endParaRPr lang="en-US" sz="2800" b="1" dirty="0">
              <a:solidFill>
                <a:srgbClr val="FFC00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Social </a:t>
            </a:r>
            <a:r>
              <a:rPr lang="en-US" sz="2800" b="1" dirty="0"/>
              <a:t>Host </a:t>
            </a:r>
            <a:r>
              <a:rPr lang="en-US" sz="2800" b="1" dirty="0" smtClean="0"/>
              <a:t>Accountability To </a:t>
            </a:r>
            <a:r>
              <a:rPr lang="en-US" sz="2800" b="1" dirty="0"/>
              <a:t>Reduce </a:t>
            </a:r>
            <a:r>
              <a:rPr lang="en-US" sz="2800" b="1" dirty="0" smtClean="0"/>
              <a:t>      Youth </a:t>
            </a:r>
            <a:r>
              <a:rPr lang="en-US" sz="2800" b="1" dirty="0"/>
              <a:t>Access to Alcohol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7435" y="5290031"/>
            <a:ext cx="3641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Michael Sparks M.A.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President – SparksInitiatives</a:t>
            </a:r>
          </a:p>
        </p:txBody>
      </p:sp>
    </p:spTree>
    <p:extLst>
      <p:ext uri="{BB962C8B-B14F-4D97-AF65-F5344CB8AC3E}">
        <p14:creationId xmlns:p14="http://schemas.microsoft.com/office/powerpoint/2010/main" val="401553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/>
          </p:cNvSpPr>
          <p:nvPr/>
        </p:nvSpPr>
        <p:spPr bwMode="auto">
          <a:xfrm>
            <a:off x="990600" y="331246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Social Host Intent </a:t>
            </a: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381000" y="1676400"/>
            <a:ext cx="52501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Change community CULTURE and CONDITIONS</a:t>
            </a:r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Change </a:t>
            </a:r>
            <a:r>
              <a:rPr lang="en-US" sz="2400" b="1" dirty="0"/>
              <a:t>the FOCUS from underage drinker to provider/enabler  </a:t>
            </a:r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Decrease </a:t>
            </a:r>
            <a:r>
              <a:rPr lang="en-US" sz="2400" b="1" dirty="0"/>
              <a:t>PROVISION</a:t>
            </a:r>
          </a:p>
          <a:p>
            <a:pPr marL="836612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Decrease furnishing </a:t>
            </a:r>
            <a:r>
              <a:rPr lang="en-US" sz="2400" dirty="0" smtClean="0"/>
              <a:t>of alcohol </a:t>
            </a:r>
            <a:r>
              <a:rPr lang="en-US" sz="2400" dirty="0"/>
              <a:t>to an underage </a:t>
            </a:r>
            <a:r>
              <a:rPr lang="en-US" sz="2400" dirty="0" smtClean="0"/>
              <a:t>person</a:t>
            </a:r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81013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Change </a:t>
            </a:r>
            <a:r>
              <a:rPr lang="en-US" sz="2400" b="1" dirty="0"/>
              <a:t>CONTEXT and SETTING</a:t>
            </a:r>
          </a:p>
          <a:p>
            <a:pPr marL="836612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Deter underage drinking </a:t>
            </a:r>
            <a:r>
              <a:rPr lang="en-US" sz="2400" dirty="0" smtClean="0"/>
              <a:t>parties</a:t>
            </a:r>
            <a:endParaRPr lang="en-US" sz="2400" dirty="0"/>
          </a:p>
          <a:p>
            <a:pPr marL="411163" indent="-273050">
              <a:spcBef>
                <a:spcPct val="20000"/>
              </a:spcBef>
              <a:buFont typeface="Arial" charset="0"/>
              <a:buChar char="•"/>
            </a:pPr>
            <a:endParaRPr lang="en-US" sz="2400" dirty="0"/>
          </a:p>
          <a:p>
            <a:pPr marL="739775" lvl="1" indent="-246063">
              <a:spcBef>
                <a:spcPct val="20000"/>
              </a:spcBef>
              <a:buFont typeface="Wingdings" pitchFamily="2" charset="2"/>
              <a:buChar char=""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40280"/>
            <a:ext cx="2701841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What is </a:t>
            </a:r>
            <a:r>
              <a:rPr lang="en-US" sz="4000" dirty="0" smtClean="0">
                <a:latin typeface="+mn-lt"/>
              </a:rPr>
              <a:t>social host liability</a:t>
            </a:r>
            <a:r>
              <a:rPr lang="en-US" sz="4000" dirty="0">
                <a:latin typeface="+mn-lt"/>
              </a:rPr>
              <a:t>?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1494"/>
            <a:ext cx="8184776" cy="2743200"/>
          </a:xfrm>
        </p:spPr>
        <p:txBody>
          <a:bodyPr/>
          <a:lstStyle/>
          <a:p>
            <a:pPr indent="-1588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Social host liability refers to laws that hold </a:t>
            </a:r>
            <a:r>
              <a:rPr lang="en-US" b="1" i="1" u="sng" dirty="0" smtClean="0"/>
              <a:t>non</a:t>
            </a:r>
            <a:r>
              <a:rPr lang="en-US" b="1" i="1" dirty="0" smtClean="0"/>
              <a:t>-</a:t>
            </a:r>
            <a:r>
              <a:rPr lang="en-US" b="1" dirty="0" smtClean="0"/>
              <a:t>commercial individuals responsible for underage drinking events on property they own, lease, or otherwise control.</a:t>
            </a:r>
          </a:p>
          <a:p>
            <a:pPr indent="-1588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indent="-1588" eaLnBrk="1" hangingPunct="1">
              <a:defRPr/>
            </a:pPr>
            <a:endParaRPr lang="en-US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+mn-lt"/>
              </a:rPr>
              <a:t>Types of Social Host Liability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2052918" y="2460812"/>
            <a:ext cx="7239000" cy="2514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/>
              <a:t>Civil/tort liability </a:t>
            </a:r>
            <a:endParaRPr lang="en-US" sz="3600" dirty="0" smtClean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smtClean="0"/>
              <a:t>Criminal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Civil/cost recovery</a:t>
            </a:r>
          </a:p>
        </p:txBody>
      </p:sp>
    </p:spTree>
    <p:extLst>
      <p:ext uri="{BB962C8B-B14F-4D97-AF65-F5344CB8AC3E}">
        <p14:creationId xmlns:p14="http://schemas.microsoft.com/office/powerpoint/2010/main" val="9849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Cj02871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739900"/>
            <a:ext cx="36020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7848600" cy="944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+mn-lt"/>
              </a:rPr>
              <a:t>Type 1: Civil/Tort Liability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457700"/>
            <a:ext cx="80772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Laws and court opinions that allow third parties to sue social hosts for damage caused by minors who consumed alcohol on the host’s property.</a:t>
            </a:r>
          </a:p>
        </p:txBody>
      </p:sp>
    </p:spTree>
    <p:extLst>
      <p:ext uri="{BB962C8B-B14F-4D97-AF65-F5344CB8AC3E}">
        <p14:creationId xmlns:p14="http://schemas.microsoft.com/office/powerpoint/2010/main" val="2406298020"/>
      </p:ext>
    </p:extLst>
  </p:cSld>
  <p:clrMapOvr>
    <a:masterClrMapping/>
  </p:clrMapOvr>
  <p:transition advTm="2966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Pj020220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425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4582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+mn-lt"/>
              </a:rPr>
              <a:t>Type 2: Criminal Statutes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257800" cy="4267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Social host laws that impose criminal sanctions (fines or imprisonment</a:t>
            </a:r>
            <a:r>
              <a:rPr lang="en-US" sz="2800" dirty="0" smtClean="0"/>
              <a:t>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Criminal prosecution requires strong evidence of wrongdoing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20 states have enacted criminal social host laws.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7668"/>
      </p:ext>
    </p:extLst>
  </p:cSld>
  <p:clrMapOvr>
    <a:masterClrMapping/>
  </p:clrMapOvr>
  <p:transition advTm="1267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Type 3:Civil/Cost Recovery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idx="1"/>
          </p:nvPr>
        </p:nvSpPr>
        <p:spPr>
          <a:xfrm>
            <a:off x="431800" y="4262438"/>
            <a:ext cx="86868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Treats underage drinking parties as a public nuisance and threat to public safety</a:t>
            </a:r>
            <a:r>
              <a:rPr lang="en-US" sz="2800" dirty="0" smtClean="0"/>
              <a:t>.</a:t>
            </a:r>
          </a:p>
          <a:p>
            <a:pPr marL="118872" indent="0">
              <a:lnSpc>
                <a:spcPct val="90000"/>
              </a:lnSpc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Imposes an affirmative duty on home owners to prevent parties from occurring.</a:t>
            </a:r>
          </a:p>
        </p:txBody>
      </p:sp>
      <p:pic>
        <p:nvPicPr>
          <p:cNvPr id="16388" name="Picture 5" descr="MPj04004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600200"/>
            <a:ext cx="40386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64784"/>
      </p:ext>
    </p:extLst>
  </p:cSld>
  <p:clrMapOvr>
    <a:masterClrMapping/>
  </p:clrMapOvr>
  <p:transition advTm="2966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+mn-lt"/>
              </a:rPr>
              <a:t>Type 3:Civil/Cost Recovery (cont.)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292600"/>
            <a:ext cx="8534400" cy="2438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Imposes civil fines, including possible reimbursement to local government for cost of law enforcement and emergency services</a:t>
            </a:r>
            <a:r>
              <a:rPr lang="en-US" sz="3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May include landowners, landlords, tenants, and hotel and motel operators.</a:t>
            </a:r>
          </a:p>
        </p:txBody>
      </p:sp>
      <p:pic>
        <p:nvPicPr>
          <p:cNvPr id="17412" name="Picture 4" descr="MPj04004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612900"/>
            <a:ext cx="40386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24874"/>
      </p:ext>
    </p:extLst>
  </p:cSld>
  <p:clrMapOvr>
    <a:masterClrMapping/>
  </p:clrMapOvr>
  <p:transition advTm="296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latin typeface="+mn-lt"/>
              </a:rPr>
              <a:t>Civil Social </a:t>
            </a:r>
            <a:r>
              <a:rPr lang="en-US" sz="4000" dirty="0">
                <a:latin typeface="+mn-lt"/>
              </a:rPr>
              <a:t>Host </a:t>
            </a:r>
            <a:r>
              <a:rPr lang="en-US" sz="4000" dirty="0" smtClean="0">
                <a:latin typeface="+mn-lt"/>
              </a:rPr>
              <a:t>Liability</a:t>
            </a:r>
            <a:endParaRPr lang="en-US" sz="4000" dirty="0">
              <a:latin typeface="+mn-lt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97541" y="2451847"/>
            <a:ext cx="8229600" cy="2895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Hosts are prohibited from providing a location for underage drinking events</a:t>
            </a:r>
            <a:r>
              <a:rPr lang="en-US" dirty="0" smtClean="0"/>
              <a:t>.</a:t>
            </a:r>
          </a:p>
          <a:p>
            <a:pPr eaLnBrk="1" hangingPunct="1">
              <a:lnSpc>
                <a:spcPts val="90"/>
              </a:lnSpc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Furnishing </a:t>
            </a:r>
            <a:r>
              <a:rPr lang="en-US" dirty="0"/>
              <a:t>the alcohol is not a required element of the offense.</a:t>
            </a:r>
          </a:p>
        </p:txBody>
      </p:sp>
    </p:spTree>
    <p:extLst>
      <p:ext uri="{BB962C8B-B14F-4D97-AF65-F5344CB8AC3E}">
        <p14:creationId xmlns:p14="http://schemas.microsoft.com/office/powerpoint/2010/main" val="4046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Advantages of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Civil/Cost Recovery Laws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305800" cy="4267200"/>
          </a:xfrm>
        </p:spPr>
        <p:txBody>
          <a:bodyPr>
            <a:normAutofit fontScale="70000" lnSpcReduction="20000"/>
          </a:bodyPr>
          <a:lstStyle/>
          <a:p>
            <a:pPr marL="465138" indent="-465138" eaLnBrk="1" hangingPunct="1">
              <a:defRPr/>
            </a:pPr>
            <a:r>
              <a:rPr lang="en-US" sz="4600" dirty="0"/>
              <a:t>Strict </a:t>
            </a:r>
            <a:r>
              <a:rPr lang="en-US" sz="4600" dirty="0" smtClean="0"/>
              <a:t>liability </a:t>
            </a:r>
            <a:r>
              <a:rPr lang="en-US" sz="4600" dirty="0"/>
              <a:t>– no knowledge requirement</a:t>
            </a:r>
            <a:r>
              <a:rPr lang="en-US" sz="4600" dirty="0" smtClean="0"/>
              <a:t>.</a:t>
            </a:r>
          </a:p>
          <a:p>
            <a:pPr marL="465138" indent="-465138" eaLnBrk="1" hangingPunct="1">
              <a:defRPr/>
            </a:pPr>
            <a:endParaRPr lang="en-US" sz="4600" dirty="0"/>
          </a:p>
          <a:p>
            <a:pPr marL="465138" indent="-465138" eaLnBrk="1" hangingPunct="1">
              <a:defRPr/>
            </a:pPr>
            <a:r>
              <a:rPr lang="en-US" sz="4600" dirty="0" smtClean="0"/>
              <a:t>Fines imposed administratively</a:t>
            </a:r>
            <a:r>
              <a:rPr lang="en-US" sz="4600" dirty="0"/>
              <a:t>, not through criminal justice system.</a:t>
            </a:r>
          </a:p>
          <a:p>
            <a:pPr marL="1611630" lvl="1" indent="-571500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en-US" sz="4600" dirty="0"/>
              <a:t>Quicker, more certain </a:t>
            </a:r>
            <a:r>
              <a:rPr lang="en-US" sz="4600" dirty="0" smtClean="0"/>
              <a:t>process, and</a:t>
            </a:r>
            <a:endParaRPr lang="en-US" sz="4600" dirty="0"/>
          </a:p>
          <a:p>
            <a:pPr marL="1611630" lvl="1" indent="-571500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en-US" sz="4600" dirty="0"/>
              <a:t>Greater likelihood that punishment will be imposed</a:t>
            </a:r>
            <a:r>
              <a:rPr lang="en-US" sz="4600" dirty="0" smtClean="0"/>
              <a:t>.</a:t>
            </a:r>
          </a:p>
          <a:p>
            <a:pPr marL="1314450" lvl="1" eaLnBrk="1" hangingPunct="1">
              <a:buFont typeface="Wingdings" pitchFamily="2" charset="2"/>
              <a:buChar char="Ø"/>
              <a:defRPr/>
            </a:pPr>
            <a:endParaRPr lang="en-US" sz="4600" dirty="0"/>
          </a:p>
          <a:p>
            <a:pPr marL="465138" indent="-465138" eaLnBrk="1" hangingPunct="1">
              <a:defRPr/>
            </a:pPr>
            <a:r>
              <a:rPr lang="en-US" sz="4600" dirty="0"/>
              <a:t>Promotes shift in community/social norms.</a:t>
            </a:r>
          </a:p>
          <a:p>
            <a:pPr marL="1314450" lvl="1" eaLnBrk="1" hangingPunct="1">
              <a:buFont typeface="Wingdings" pitchFamily="2" charset="2"/>
              <a:buNone/>
              <a:defRPr/>
            </a:pPr>
            <a:endParaRPr lang="en-US" sz="3200" b="1" dirty="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Social Host Ordinances: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Key </a:t>
            </a:r>
            <a:r>
              <a:rPr lang="en-US" sz="4000" dirty="0" smtClean="0">
                <a:latin typeface="+mn-lt"/>
              </a:rPr>
              <a:t>Drafting Decisions</a:t>
            </a:r>
            <a:endParaRPr lang="en-US" sz="4000" dirty="0">
              <a:latin typeface="+mn-lt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3254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Type of </a:t>
            </a:r>
            <a:r>
              <a:rPr lang="en-US" dirty="0" smtClean="0"/>
              <a:t>ordinance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Level of knowledge required for violation </a:t>
            </a:r>
            <a:r>
              <a:rPr lang="en-US" dirty="0" smtClean="0"/>
              <a:t>       to occur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Persons potentially </a:t>
            </a:r>
            <a:r>
              <a:rPr lang="en-US" dirty="0" smtClean="0"/>
              <a:t>liable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Number of notifications and time </a:t>
            </a:r>
            <a:r>
              <a:rPr lang="en-US" dirty="0" smtClean="0"/>
              <a:t>period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Amount of fines and inclusion of cost recovery</a:t>
            </a:r>
          </a:p>
        </p:txBody>
      </p:sp>
    </p:spTree>
    <p:extLst>
      <p:ext uri="{BB962C8B-B14F-4D97-AF65-F5344CB8AC3E}">
        <p14:creationId xmlns:p14="http://schemas.microsoft.com/office/powerpoint/2010/main" val="2685497600"/>
      </p:ext>
    </p:extLst>
  </p:cSld>
  <p:clrMapOvr>
    <a:masterClrMapping/>
  </p:clrMapOvr>
  <p:transition advTm="296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0"/>
            <a:ext cx="8077200" cy="1673352"/>
          </a:xfrm>
          <a:prstGeom prst="rect">
            <a:avLst/>
          </a:prstGeom>
          <a:extLst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i="1" dirty="0" smtClean="0">
                <a:latin typeface="+mn-lt"/>
              </a:rPr>
              <a:t>Environmental</a:t>
            </a:r>
            <a:r>
              <a:rPr lang="en-US" sz="4000" dirty="0" smtClean="0">
                <a:latin typeface="+mn-lt"/>
              </a:rPr>
              <a:t> Perspective</a:t>
            </a:r>
            <a:endParaRPr lang="en-US" sz="40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42246"/>
            <a:ext cx="8229600" cy="4558553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dirty="0" smtClean="0">
                <a:cs typeface="Arial" charset="0"/>
              </a:rPr>
              <a:t>Targets the social, physical, or public environment where sales/use occurs.</a:t>
            </a:r>
          </a:p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dirty="0" smtClean="0">
                <a:cs typeface="Arial" charset="0"/>
              </a:rPr>
              <a:t>Views alcohol and other drug problems not just as individual addiction, but rather as the collective reflection of community norms and practices.</a:t>
            </a:r>
          </a:p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dirty="0" smtClean="0">
                <a:cs typeface="Arial" charset="0"/>
              </a:rPr>
              <a:t>Targets are decision makers and others with authority to change environments.</a:t>
            </a:r>
          </a:p>
          <a:p>
            <a:pPr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dirty="0" smtClean="0">
                <a:cs typeface="Arial" charset="0"/>
              </a:rPr>
              <a:t>Seeks to change  physical, legal, economic, &amp; social processes of communities.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160020"/>
            <a:ext cx="8478982" cy="123110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Social </a:t>
            </a:r>
            <a:r>
              <a:rPr lang="en-US" sz="4000" b="1" dirty="0" smtClean="0">
                <a:latin typeface="+mn-lt"/>
              </a:rPr>
              <a:t>Host: Evidence From Small-Scale Studies and Evaluations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8" y="1600200"/>
            <a:ext cx="5323522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May result in fewer calls for </a:t>
            </a:r>
            <a:r>
              <a:rPr lang="en-US" sz="2400" dirty="0" smtClean="0">
                <a:latin typeface="+mn-lt"/>
              </a:rPr>
              <a:t>service</a:t>
            </a:r>
            <a:r>
              <a:rPr lang="en-US" sz="2400" dirty="0">
                <a:latin typeface="+mn-lt"/>
              </a:rPr>
              <a:t>:</a:t>
            </a:r>
            <a:endParaRPr lang="en-US" sz="2400" dirty="0" smtClean="0">
              <a:latin typeface="+mn-lt"/>
            </a:endParaRPr>
          </a:p>
          <a:p>
            <a:pPr lvl="1">
              <a:buClr>
                <a:schemeClr val="tx1"/>
              </a:buClr>
            </a:pPr>
            <a:r>
              <a:rPr lang="en-US" sz="2400" b="1" dirty="0" smtClean="0">
                <a:latin typeface="+mn-lt"/>
              </a:rPr>
              <a:t>Petaluma</a:t>
            </a:r>
            <a:r>
              <a:rPr lang="en-US" sz="2400" b="1" dirty="0">
                <a:latin typeface="+mn-lt"/>
              </a:rPr>
              <a:t>, CA had 9.3% fewer calls for service related to disturbances from the year prior to passage (2006) to the second year after passage (2009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(Petaluma unpublished data, 2009).</a:t>
            </a:r>
          </a:p>
          <a:p>
            <a:pPr lvl="1"/>
            <a:endParaRPr lang="en-US" sz="16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San Diego County had 8% fewer disturbance calls from the year preceding passage (2002) to the year following passage (2004) of its SHO </a:t>
            </a:r>
            <a:r>
              <a:rPr lang="en-US" sz="1800" dirty="0">
                <a:latin typeface="+mn-lt"/>
              </a:rPr>
              <a:t>(UDETC, 2003</a:t>
            </a:r>
            <a:r>
              <a:rPr lang="en-US" sz="1800" dirty="0" smtClean="0">
                <a:latin typeface="+mn-lt"/>
              </a:rPr>
              <a:t>).</a:t>
            </a:r>
            <a:endParaRPr lang="en-US" sz="18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/>
          <a:stretch/>
        </p:blipFill>
        <p:spPr bwMode="auto">
          <a:xfrm>
            <a:off x="5543550" y="1757699"/>
            <a:ext cx="3547109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latin typeface="+mn-lt"/>
              </a:rPr>
              <a:t>Contact Information</a:t>
            </a:r>
            <a:endParaRPr lang="en-US" sz="4000" dirty="0"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305800" cy="375621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endParaRPr lang="en-US" sz="3600" b="1" dirty="0" smtClean="0"/>
          </a:p>
          <a:p>
            <a:pPr marL="0" indent="0" algn="ctr" eaLnBrk="1" hangingPunct="1">
              <a:buNone/>
              <a:defRPr/>
            </a:pPr>
            <a:r>
              <a:rPr lang="en-US" sz="3600" b="1" dirty="0" smtClean="0"/>
              <a:t>Michael Sparks</a:t>
            </a:r>
          </a:p>
          <a:p>
            <a:pPr marL="0" indent="0" algn="ctr" eaLnBrk="1" hangingPunct="1">
              <a:buNone/>
              <a:defRPr/>
            </a:pPr>
            <a:r>
              <a:rPr lang="en-US" sz="3600" dirty="0" smtClean="0"/>
              <a:t>Michael@sparksinitiatives.com</a:t>
            </a:r>
            <a:endParaRPr lang="en-US" sz="3600" dirty="0"/>
          </a:p>
          <a:p>
            <a:pPr marL="1314450" lvl="1" eaLnBrk="1" hangingPunct="1">
              <a:buFont typeface="Wingdings" pitchFamily="2" charset="2"/>
              <a:buNone/>
              <a:defRPr/>
            </a:pPr>
            <a:endParaRPr lang="en-US" sz="3200" b="1" dirty="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26" y="457200"/>
            <a:ext cx="7385983" cy="61555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Problem Setting: Home Parties</a:t>
            </a:r>
            <a:endParaRPr lang="en-US" sz="40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491018" cy="353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6949" y="1558305"/>
            <a:ext cx="3802251" cy="230832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Son held drunken party for 600 friends after banishing parents to bedroom of their multi-million-dollar mansion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By </a:t>
            </a:r>
            <a:r>
              <a:rPr lang="en-US" dirty="0">
                <a:hlinkClick r:id="rId4"/>
              </a:rPr>
              <a:t>Mail Foreign Service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UPDATED:</a:t>
            </a:r>
            <a:r>
              <a:rPr lang="en-US" dirty="0"/>
              <a:t> 20:55 EST, 14 October </a:t>
            </a:r>
            <a:r>
              <a:rPr lang="en-US" dirty="0" smtClean="0"/>
              <a:t>2010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7" name="Picture 5" descr="http://www.fecalface.com/blogs/guest/sieben_08/sxswetc_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43628"/>
            <a:ext cx="3347383" cy="25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 descr="http://rds.yahoo.com/S=96062883/K=teen+party/v=2/l=IVS/*-http://t3cyber.com/old_ntc/child/youth_family/images/teen_party.jp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44">
            <a:off x="636027" y="1723281"/>
            <a:ext cx="3634151" cy="25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Crowds at a Capital VIP under 18s party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142">
            <a:off x="5292436" y="1848196"/>
            <a:ext cx="28956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http://www.geocities.com/lucusw2000/images/group2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45">
            <a:off x="2171007" y="4205055"/>
            <a:ext cx="3200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501232" y="410267"/>
            <a:ext cx="8306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 Setting for High-Risk Drinking</a:t>
            </a:r>
            <a:endParaRPr lang="en-US" sz="4000" b="1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288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8229600" cy="123110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+mn-lt"/>
              </a:rPr>
              <a:t>Source of Alcohol Among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Ever-Drinkers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331607"/>
              </p:ext>
            </p:extLst>
          </p:nvPr>
        </p:nvGraphicFramePr>
        <p:xfrm>
          <a:off x="949325" y="2255838"/>
          <a:ext cx="72453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hart" r:id="rId5" imgW="14490700" imgH="7327900" progId="Excel.Sheet.8">
                  <p:embed/>
                </p:oleObj>
              </mc:Choice>
              <mc:Fallback>
                <p:oleObj name="Chart" r:id="rId5" imgW="14490700" imgH="73279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55838"/>
                        <a:ext cx="7245350" cy="366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 dirty="0">
                <a:latin typeface="+mn-lt"/>
              </a:rPr>
              <a:t>Unweighted data; last drinking occasion; (N=11,203</a:t>
            </a:r>
            <a:r>
              <a:rPr lang="en-US" sz="1600" dirty="0" smtClean="0">
                <a:latin typeface="+mn-lt"/>
              </a:rPr>
              <a:t>); EUDL-CT data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9436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44220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lIns="0" rIns="0" bIns="0" anchor="b">
            <a:normAutofit/>
          </a:bodyPr>
          <a:lstStyle/>
          <a:p>
            <a:pPr algn="ctr" eaLnBrk="1" hangingPunct="1"/>
            <a:r>
              <a:rPr lang="en-US" sz="4000" b="1" dirty="0" smtClean="0">
                <a:latin typeface="+mn-lt"/>
              </a:rPr>
              <a:t>Why do we care about the setting?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1" y="1600200"/>
            <a:ext cx="6172200" cy="51054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sz="2800" b="1" dirty="0" smtClean="0">
                <a:latin typeface="+mn-lt"/>
              </a:rPr>
              <a:t>Drinking Context is Important!</a:t>
            </a:r>
          </a:p>
          <a:p>
            <a:pPr marL="457200" indent="-457200" eaLnBrk="1" hangingPunct="1"/>
            <a:r>
              <a:rPr lang="en-US" sz="2800" dirty="0" smtClean="0">
                <a:latin typeface="+mn-lt"/>
              </a:rPr>
              <a:t>Parties are high-risk settings for binge drinking and consequences.</a:t>
            </a:r>
          </a:p>
          <a:p>
            <a:pPr marL="457200" indent="-457200" eaLnBrk="1" hangingPunct="1">
              <a:lnSpc>
                <a:spcPct val="50000"/>
              </a:lnSpc>
            </a:pPr>
            <a:endParaRPr lang="en-US" sz="2800" dirty="0" smtClean="0">
              <a:latin typeface="+mn-lt"/>
            </a:endParaRPr>
          </a:p>
          <a:p>
            <a:pPr marL="457200" indent="-457200" eaLnBrk="1" hangingPunct="1"/>
            <a:r>
              <a:rPr lang="en-US" sz="2800" dirty="0" smtClean="0">
                <a:latin typeface="+mn-lt"/>
              </a:rPr>
              <a:t>Alcohol provided or at low cost         per drink.</a:t>
            </a:r>
          </a:p>
          <a:p>
            <a:pPr marL="457200" indent="-45720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spcAft>
                <a:spcPts val="0"/>
              </a:spcAft>
            </a:pPr>
            <a:r>
              <a:rPr lang="en-US" sz="2800" dirty="0" smtClean="0">
                <a:latin typeface="+mn-lt"/>
              </a:rPr>
              <a:t>Often unsupervised or with      parental permission.</a:t>
            </a:r>
          </a:p>
          <a:p>
            <a:pPr marL="457200" indent="-457200" eaLnBrk="1" hangingPunct="1">
              <a:lnSpc>
                <a:spcPct val="50000"/>
              </a:lnSpc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spcAft>
                <a:spcPts val="0"/>
              </a:spcAft>
            </a:pPr>
            <a:r>
              <a:rPr lang="en-US" sz="2800" dirty="0" smtClean="0">
                <a:latin typeface="+mn-lt"/>
              </a:rPr>
              <a:t>Increased risk for DUI, riding with    drunk driver, sexual assault,    violence, and injuries.</a:t>
            </a:r>
          </a:p>
          <a:p>
            <a:pPr marL="273050" indent="-273050" eaLnBrk="1" hangingPunct="1"/>
            <a:endParaRPr lang="en-US" sz="2400" dirty="0" smtClean="0">
              <a:latin typeface="+mn-lt"/>
            </a:endParaRPr>
          </a:p>
          <a:p>
            <a:pPr marL="273050" indent="-273050" eaLnBrk="1" hangingPunct="1"/>
            <a:endParaRPr lang="en-US" sz="2400" dirty="0" smtClean="0">
              <a:latin typeface="+mn-lt"/>
            </a:endParaRPr>
          </a:p>
        </p:txBody>
      </p:sp>
      <p:pic>
        <p:nvPicPr>
          <p:cNvPr id="5" name="Picture 4" descr="EP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2743200"/>
            <a:ext cx="2878138" cy="38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Home Parties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Large </a:t>
            </a:r>
            <a:r>
              <a:rPr lang="en-US" sz="2800" dirty="0">
                <a:latin typeface="+mn-lt"/>
              </a:rPr>
              <a:t>underage drinking parties provide a social context where young drinkers may be introduced to heavy drinking by older, more experienced drinkers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Wagenaar et </a:t>
            </a:r>
            <a:r>
              <a:rPr lang="en-US" sz="1400" dirty="0">
                <a:latin typeface="+mn-lt"/>
              </a:rPr>
              <a:t>al., 1996)</a:t>
            </a:r>
            <a:r>
              <a:rPr lang="en-US" sz="2600" dirty="0">
                <a:latin typeface="+mn-lt"/>
              </a:rPr>
              <a:t>.  </a:t>
            </a:r>
            <a:endParaRPr lang="en-US" sz="2600" dirty="0" smtClean="0">
              <a:latin typeface="+mn-lt"/>
            </a:endParaRPr>
          </a:p>
          <a:p>
            <a:pPr marL="118872" indent="0">
              <a:buNone/>
            </a:pPr>
            <a:endParaRPr lang="en-US" sz="26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Larger </a:t>
            </a:r>
            <a:r>
              <a:rPr lang="en-US" sz="2800" dirty="0">
                <a:latin typeface="+mn-lt"/>
              </a:rPr>
              <a:t>parties appear to be especially </a:t>
            </a:r>
            <a:r>
              <a:rPr lang="en-US" sz="2800" dirty="0" smtClean="0">
                <a:latin typeface="+mn-lt"/>
              </a:rPr>
              <a:t>risky among </a:t>
            </a:r>
            <a:r>
              <a:rPr lang="en-US" sz="2800" dirty="0">
                <a:latin typeface="+mn-lt"/>
              </a:rPr>
              <a:t>high school </a:t>
            </a:r>
            <a:r>
              <a:rPr lang="en-US" sz="2800" dirty="0" smtClean="0">
                <a:latin typeface="+mn-lt"/>
              </a:rPr>
              <a:t>students; those </a:t>
            </a:r>
            <a:r>
              <a:rPr lang="en-US" sz="2800" dirty="0">
                <a:latin typeface="+mn-lt"/>
              </a:rPr>
              <a:t>consuming 5 or more drinks on the last drinking occasion were more likely to report being in a group of 11 or more </a:t>
            </a:r>
            <a:r>
              <a:rPr lang="en-US" sz="1400" dirty="0">
                <a:latin typeface="+mn-lt"/>
              </a:rPr>
              <a:t>(Mayer et al, 1998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4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236" y="2020274"/>
            <a:ext cx="7464829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Using Social Host To Address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Home </a:t>
            </a:r>
            <a:r>
              <a:rPr lang="en-US" dirty="0">
                <a:latin typeface="+mn-lt"/>
              </a:rPr>
              <a:t>Parties</a:t>
            </a:r>
          </a:p>
        </p:txBody>
      </p:sp>
    </p:spTree>
    <p:extLst>
      <p:ext uri="{BB962C8B-B14F-4D97-AF65-F5344CB8AC3E}">
        <p14:creationId xmlns:p14="http://schemas.microsoft.com/office/powerpoint/2010/main" val="2036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61555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Social Host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" y="1676400"/>
            <a:ext cx="4950143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latin typeface="+mn-lt"/>
              </a:rPr>
              <a:t>Laws </a:t>
            </a:r>
            <a:r>
              <a:rPr lang="en-US" sz="3000" dirty="0">
                <a:latin typeface="+mn-lt"/>
              </a:rPr>
              <a:t>at the </a:t>
            </a:r>
            <a:r>
              <a:rPr lang="en-US" sz="3000" dirty="0" smtClean="0">
                <a:latin typeface="+mn-lt"/>
              </a:rPr>
              <a:t>state and local </a:t>
            </a:r>
            <a:r>
              <a:rPr lang="en-US" sz="3000" dirty="0">
                <a:latin typeface="+mn-lt"/>
              </a:rPr>
              <a:t>level that hold property owners, </a:t>
            </a:r>
            <a:r>
              <a:rPr lang="en-US" sz="3000" dirty="0" smtClean="0">
                <a:latin typeface="+mn-lt"/>
              </a:rPr>
              <a:t>parents, </a:t>
            </a:r>
            <a:r>
              <a:rPr lang="en-US" sz="3000" dirty="0">
                <a:latin typeface="+mn-lt"/>
              </a:rPr>
              <a:t>and adults accountable for underage drinking occurring at their home.  </a:t>
            </a:r>
            <a:endParaRPr lang="en-US" sz="3000" dirty="0" smtClean="0"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3000" dirty="0" smtClean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000" dirty="0" smtClean="0">
                <a:latin typeface="+mn-lt"/>
              </a:rPr>
              <a:t>Many focus </a:t>
            </a:r>
            <a:r>
              <a:rPr lang="en-US" sz="3000" dirty="0">
                <a:latin typeface="+mn-lt"/>
              </a:rPr>
              <a:t>on the “hosting” of a party as opposed to provision of the alcohol at the </a:t>
            </a:r>
            <a:r>
              <a:rPr lang="en-US" sz="3000" dirty="0" smtClean="0">
                <a:latin typeface="+mn-lt"/>
              </a:rPr>
              <a:t>party.</a:t>
            </a:r>
          </a:p>
          <a:p>
            <a:pPr>
              <a:lnSpc>
                <a:spcPct val="110000"/>
              </a:lnSpc>
            </a:pPr>
            <a:endParaRPr lang="en-US" sz="3000" dirty="0" smtClean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000" dirty="0" smtClean="0">
                <a:latin typeface="+mn-lt"/>
              </a:rPr>
              <a:t>Consequences </a:t>
            </a:r>
            <a:r>
              <a:rPr lang="en-US" sz="3000" dirty="0">
                <a:latin typeface="+mn-lt"/>
              </a:rPr>
              <a:t>are often civil </a:t>
            </a:r>
            <a:r>
              <a:rPr lang="en-US" sz="3000" dirty="0" smtClean="0">
                <a:latin typeface="+mn-lt"/>
              </a:rPr>
              <a:t>or </a:t>
            </a:r>
            <a:r>
              <a:rPr lang="en-US" sz="3000" dirty="0">
                <a:latin typeface="+mn-lt"/>
              </a:rPr>
              <a:t>criminal in nature.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463164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4006</TotalTime>
  <Words>838</Words>
  <Application>Microsoft Office PowerPoint</Application>
  <PresentationFormat>On-screen Show (4:3)</PresentationFormat>
  <Paragraphs>127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Module</vt:lpstr>
      <vt:lpstr>Chart</vt:lpstr>
      <vt:lpstr>PowerPoint Presentation</vt:lpstr>
      <vt:lpstr>PowerPoint Presentation</vt:lpstr>
      <vt:lpstr>Problem Setting: Home Parties</vt:lpstr>
      <vt:lpstr>PowerPoint Presentation</vt:lpstr>
      <vt:lpstr>Source of Alcohol Among  Ever-Drinkers</vt:lpstr>
      <vt:lpstr>Why do we care about the setting?</vt:lpstr>
      <vt:lpstr>Home Parties </vt:lpstr>
      <vt:lpstr>Using Social Host To Address  Home Parties</vt:lpstr>
      <vt:lpstr>Social Host</vt:lpstr>
      <vt:lpstr>PowerPoint Presentation</vt:lpstr>
      <vt:lpstr>What is social host liability?</vt:lpstr>
      <vt:lpstr>Types of Social Host Liability</vt:lpstr>
      <vt:lpstr>Type 1: Civil/Tort Liability</vt:lpstr>
      <vt:lpstr>Type 2: Criminal Statutes</vt:lpstr>
      <vt:lpstr>Type 3:Civil/Cost Recovery</vt:lpstr>
      <vt:lpstr>Type 3:Civil/Cost Recovery (cont.)</vt:lpstr>
      <vt:lpstr>Civil Social Host Liability</vt:lpstr>
      <vt:lpstr>Advantages of  Civil/Cost Recovery Laws</vt:lpstr>
      <vt:lpstr>Social Host Ordinances: Key Drafting Decisions</vt:lpstr>
      <vt:lpstr>Social Host: Evidence From Small-Scale Studies and Evaluations </vt:lpstr>
      <vt:lpstr>Contact Information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Sparks</dc:creator>
  <cp:lastModifiedBy>VM</cp:lastModifiedBy>
  <cp:revision>229</cp:revision>
  <dcterms:created xsi:type="dcterms:W3CDTF">2013-06-11T21:52:59Z</dcterms:created>
  <dcterms:modified xsi:type="dcterms:W3CDTF">2014-06-01T21:56:36Z</dcterms:modified>
</cp:coreProperties>
</file>